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9" r:id="rId2"/>
    <p:sldId id="257" r:id="rId3"/>
    <p:sldId id="258" r:id="rId4"/>
    <p:sldId id="259" r:id="rId5"/>
    <p:sldId id="260" r:id="rId6"/>
    <p:sldId id="265" r:id="rId7"/>
    <p:sldId id="262" r:id="rId8"/>
    <p:sldId id="263" r:id="rId9"/>
    <p:sldId id="264" r:id="rId10"/>
    <p:sldId id="268" r:id="rId11"/>
    <p:sldId id="266" r:id="rId12"/>
    <p:sldId id="267" r:id="rId13"/>
    <p:sldId id="270" r:id="rId14"/>
    <p:sldId id="271" r:id="rId15"/>
    <p:sldId id="272" r:id="rId16"/>
    <p:sldId id="26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32FC1-3BAE-40A8-8136-982B78AB72F7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52800-FA61-4D06-8901-D076F7282D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19950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32FC1-3BAE-40A8-8136-982B78AB72F7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52800-FA61-4D06-8901-D076F7282D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54506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32FC1-3BAE-40A8-8136-982B78AB72F7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52800-FA61-4D06-8901-D076F7282D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75656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32FC1-3BAE-40A8-8136-982B78AB72F7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52800-FA61-4D06-8901-D076F7282D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73164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32FC1-3BAE-40A8-8136-982B78AB72F7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52800-FA61-4D06-8901-D076F7282D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95401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32FC1-3BAE-40A8-8136-982B78AB72F7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52800-FA61-4D06-8901-D076F7282D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28341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32FC1-3BAE-40A8-8136-982B78AB72F7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52800-FA61-4D06-8901-D076F7282D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08188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32FC1-3BAE-40A8-8136-982B78AB72F7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52800-FA61-4D06-8901-D076F7282D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84771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32FC1-3BAE-40A8-8136-982B78AB72F7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52800-FA61-4D06-8901-D076F7282D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29397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32FC1-3BAE-40A8-8136-982B78AB72F7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52800-FA61-4D06-8901-D076F7282D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7059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32FC1-3BAE-40A8-8136-982B78AB72F7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52800-FA61-4D06-8901-D076F7282D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48109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32FC1-3BAE-40A8-8136-982B78AB72F7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52800-FA61-4D06-8901-D076F7282D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83119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467544" y="404664"/>
            <a:ext cx="7992888" cy="60486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571604" y="1714488"/>
            <a:ext cx="55721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Современный урок иностранного языка в рамках ФГОС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4214810" y="4071942"/>
            <a:ext cx="36433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Будникова</a:t>
            </a:r>
            <a:r>
              <a:rPr lang="ru-RU" dirty="0" smtClean="0"/>
              <a:t> Раиса </a:t>
            </a:r>
            <a:r>
              <a:rPr lang="ru-RU" dirty="0" err="1" smtClean="0"/>
              <a:t>Билаловна</a:t>
            </a:r>
            <a:endParaRPr lang="ru-RU" dirty="0" smtClean="0"/>
          </a:p>
          <a:p>
            <a:r>
              <a:rPr lang="ru-RU" dirty="0" smtClean="0"/>
              <a:t>МБОУ «</a:t>
            </a:r>
            <a:r>
              <a:rPr lang="ru-RU" dirty="0" err="1" smtClean="0"/>
              <a:t>Новокривошеинская</a:t>
            </a:r>
            <a:r>
              <a:rPr lang="ru-RU" dirty="0" smtClean="0"/>
              <a:t> ООШ»</a:t>
            </a:r>
          </a:p>
          <a:p>
            <a:r>
              <a:rPr lang="ru-RU" dirty="0" smtClean="0"/>
              <a:t>Учитель немецкого языка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687496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539552" y="404664"/>
            <a:ext cx="7992888" cy="60486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683568" y="764704"/>
            <a:ext cx="72008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latin typeface="Book Antiqua" pitchFamily="18" charset="0"/>
              </a:rPr>
              <a:t>Словосочетания современного урока иностранного языка</a:t>
            </a:r>
          </a:p>
          <a:p>
            <a:pPr algn="ctr"/>
            <a:r>
              <a:rPr lang="ru-RU" sz="3200" dirty="0">
                <a:latin typeface="Book Antiqua" pitchFamily="18" charset="0"/>
              </a:rPr>
              <a:t>«Как ты думаешь?»</a:t>
            </a:r>
          </a:p>
          <a:p>
            <a:pPr algn="ctr"/>
            <a:r>
              <a:rPr lang="ru-RU" sz="3200" dirty="0">
                <a:latin typeface="Book Antiqua" pitchFamily="18" charset="0"/>
              </a:rPr>
              <a:t>«А почему так произошло?»</a:t>
            </a:r>
          </a:p>
          <a:p>
            <a:pPr algn="ctr"/>
            <a:r>
              <a:rPr lang="ru-RU" sz="3200" dirty="0">
                <a:latin typeface="Book Antiqua" pitchFamily="18" charset="0"/>
              </a:rPr>
              <a:t>«Предложи свою точку зрения?»</a:t>
            </a:r>
          </a:p>
          <a:p>
            <a:pPr algn="ctr"/>
            <a:r>
              <a:rPr lang="ru-RU" sz="3200" dirty="0">
                <a:latin typeface="Book Antiqua" pitchFamily="18" charset="0"/>
              </a:rPr>
              <a:t>«А что будет если…»</a:t>
            </a:r>
          </a:p>
          <a:p>
            <a:pPr algn="ctr"/>
            <a:r>
              <a:rPr lang="ru-RU" sz="3200" dirty="0">
                <a:latin typeface="Book Antiqua" pitchFamily="18" charset="0"/>
              </a:rPr>
              <a:t>«Предложи свое решение </a:t>
            </a:r>
            <a:endParaRPr lang="ru-RU" sz="3200" dirty="0" smtClean="0">
              <a:latin typeface="Book Antiqua" pitchFamily="18" charset="0"/>
            </a:endParaRPr>
          </a:p>
          <a:p>
            <a:pPr algn="ctr"/>
            <a:r>
              <a:rPr lang="ru-RU" sz="3200" dirty="0" smtClean="0">
                <a:latin typeface="Book Antiqua" pitchFamily="18" charset="0"/>
              </a:rPr>
              <a:t>(</a:t>
            </a:r>
            <a:r>
              <a:rPr lang="ru-RU" sz="3200" dirty="0">
                <a:latin typeface="Book Antiqua" pitchFamily="18" charset="0"/>
              </a:rPr>
              <a:t>проект, исследование)»</a:t>
            </a:r>
          </a:p>
        </p:txBody>
      </p:sp>
    </p:spTree>
    <p:extLst>
      <p:ext uri="{BB962C8B-B14F-4D97-AF65-F5344CB8AC3E}">
        <p14:creationId xmlns:p14="http://schemas.microsoft.com/office/powerpoint/2010/main" xmlns="" val="40253691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251520" y="260648"/>
            <a:ext cx="8640960" cy="640871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683568" y="476672"/>
            <a:ext cx="784887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Правила на каждый день, которые помогут учителю</a:t>
            </a:r>
          </a:p>
          <a:p>
            <a:pPr algn="ctr"/>
            <a:endParaRPr lang="ru-RU" dirty="0" smtClean="0"/>
          </a:p>
          <a:p>
            <a:pPr marL="285750" indent="-285750" algn="just">
              <a:buFontTx/>
              <a:buChar char="-"/>
            </a:pPr>
            <a:r>
              <a:rPr lang="ru-RU" dirty="0" smtClean="0"/>
              <a:t>Я не источник знаний на уроке – я организатор урока и помощник ребят;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/>
              <a:t>Ребенок должен знать, зачем ему это , т.е. цели занятия обязательно формируем на уроке вместе с ребятами, и эти цели находятся в сфере  интересов ребенка; 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/>
              <a:t>Исключила из своего лексикона  слова «ошибочный ответ», «неправильно» и т. Д. Вместо этого, постоянно обращаясь ко всем, предлагаю обсудить: «А как вы думаете…», «Я думаю, что… но может я ошибаюсь…».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/>
              <a:t>Никаких монологов на уроке! Только диалог, живой в котором участвуют все.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/>
              <a:t>На каждом уроке – работа в группах: парах, четверках, больших группах. Учимся общаться, спорить отстаивать свое мнение, просить помощи или предлагать ее.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/>
              <a:t>Самое главное мой -  эмоциональный </a:t>
            </a:r>
            <a:r>
              <a:rPr lang="ru-RU" dirty="0" smtClean="0"/>
              <a:t>настрой. </a:t>
            </a:r>
            <a:r>
              <a:rPr lang="ru-RU" dirty="0" smtClean="0"/>
              <a:t>Я умею управлять своими эмоциями и учу этому детей.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/>
              <a:t>Если после моего урока у ребенка не осталось никаких вопросов, ему не о чем поговорить с товарищами или со мной, ничего не хочется рассказать тем, кто не был с ним на уроке – значит, даже если урок и был хорош с моей точки зрения, то у ребенка он не оставил следа.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56108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836712"/>
            <a:ext cx="73448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1. Нужно ли совсем отказаться от принятых в традиционной методике преподавания форм работы с обучающимися? Нет. Необходимо найти им применение наряду с новыми педагогическими технологиями в новой образовательной среде.</a:t>
            </a:r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67544" y="404664"/>
            <a:ext cx="7992888" cy="60486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71472" y="1214422"/>
            <a:ext cx="764386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Book Antiqua" pitchFamily="18" charset="0"/>
              </a:rPr>
              <a:t>1. Нужно ли совсем отказаться от принятых в традиционной методике преподавания форм работы с обучающимися? Нет. Необходимо найти им применение на ряду с новыми педагогическими технологиями в новой образовательной среде.</a:t>
            </a:r>
            <a:endParaRPr lang="ru-RU" sz="3200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794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836712"/>
            <a:ext cx="73448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1. Нужно ли совсем отказаться от принятых в традиционной методике преподавания форм работы с обучающимися? Нет. Необходимо найти им применение наряду с новыми педагогическими технологиями в новой образовательной среде.</a:t>
            </a:r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67544" y="404664"/>
            <a:ext cx="7992888" cy="60486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42910" y="1214422"/>
            <a:ext cx="742955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dirty="0" smtClean="0">
                <a:latin typeface="Book Antiqua" pitchFamily="18" charset="0"/>
              </a:rPr>
              <a:t>   Что же такое современный урок иностранного языка в рамках ФГОС?</a:t>
            </a:r>
          </a:p>
          <a:p>
            <a:pPr algn="just"/>
            <a:endParaRPr lang="ru-RU" sz="3200" dirty="0" smtClean="0">
              <a:latin typeface="Book Antiqua" pitchFamily="18" charset="0"/>
            </a:endParaRPr>
          </a:p>
          <a:p>
            <a:pPr algn="just"/>
            <a:r>
              <a:rPr lang="ru-RU" sz="3200" dirty="0" smtClean="0">
                <a:latin typeface="Book Antiqua" pitchFamily="18" charset="0"/>
              </a:rPr>
              <a:t>   Современный </a:t>
            </a:r>
            <a:r>
              <a:rPr lang="ru-RU" sz="3200" dirty="0" smtClean="0">
                <a:latin typeface="Book Antiqua" pitchFamily="18" charset="0"/>
              </a:rPr>
              <a:t>урок - </a:t>
            </a:r>
            <a:r>
              <a:rPr lang="ru-RU" sz="3200" dirty="0" smtClean="0">
                <a:latin typeface="Book Antiqua" pitchFamily="18" charset="0"/>
              </a:rPr>
              <a:t>это урок-открытие, познание, деятельность, выбор, противоречие.</a:t>
            </a:r>
          </a:p>
        </p:txBody>
      </p:sp>
    </p:spTree>
    <p:extLst>
      <p:ext uri="{BB962C8B-B14F-4D97-AF65-F5344CB8AC3E}">
        <p14:creationId xmlns:p14="http://schemas.microsoft.com/office/powerpoint/2010/main" xmlns="" val="75794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836712"/>
            <a:ext cx="73448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1. Нужно ли совсем отказаться от принятых в традиционной методике преподавания форм работы с обучающимися? Нет. Необходимо найти им применение наряду с новыми педагогическими технологиями в новой образовательной среде.</a:t>
            </a:r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67544" y="404664"/>
            <a:ext cx="7992888" cy="60486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000100" y="1000108"/>
            <a:ext cx="685804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dirty="0" smtClean="0"/>
              <a:t>Что главное в современном уроке иностранного языка?</a:t>
            </a:r>
          </a:p>
          <a:p>
            <a:pPr algn="just"/>
            <a:r>
              <a:rPr lang="ru-RU" sz="3200" dirty="0" smtClean="0"/>
              <a:t>    Каждый учитель имеет свое мнение.</a:t>
            </a:r>
          </a:p>
          <a:p>
            <a:pPr algn="just"/>
            <a:r>
              <a:rPr lang="ru-RU" sz="3200" dirty="0" smtClean="0"/>
              <a:t>  Для одних успех – эффективное начало, захватывающее учеников сразу с появления учителя.</a:t>
            </a:r>
          </a:p>
          <a:p>
            <a:pPr algn="just"/>
            <a:r>
              <a:rPr lang="ru-RU" sz="3200" dirty="0" smtClean="0"/>
              <a:t>  Для других, наоборот, гораздо важнее – подведение итогов.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75794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836712"/>
            <a:ext cx="73448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1. Нужно ли совсем отказаться от принятых в традиционной методике преподавания форм работы с обучающимися? Нет. Необходимо найти им применение наряду с новыми педагогическими технологиями в новой образовательной среде.</a:t>
            </a:r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67544" y="404664"/>
            <a:ext cx="7992888" cy="60486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071538" y="1285860"/>
            <a:ext cx="700092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dirty="0" smtClean="0"/>
              <a:t>«Высшим пилотажем» в проведении урока и идеальным воплощением новых стандартов на практике будет урок, на котором учитель лишь направляя детей, дает рекомендации в течение урока. Поэтому дети ощущают , что урок ведут сами.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75794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467544" y="404664"/>
            <a:ext cx="7992888" cy="60486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071670" y="1857364"/>
            <a:ext cx="4658345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</a:t>
            </a:r>
          </a:p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 внимание!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8043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467544" y="404664"/>
            <a:ext cx="7992888" cy="60486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827584" y="1628800"/>
            <a:ext cx="741682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>
                <a:latin typeface="Book Antiqua" pitchFamily="18" charset="0"/>
              </a:rPr>
              <a:t>«Не в количестве знаний заключается образование, а в полном понимании и искусном применении всего того, что знаешь».</a:t>
            </a:r>
          </a:p>
          <a:p>
            <a:pPr algn="just"/>
            <a:endParaRPr lang="ru-RU" sz="3600" dirty="0"/>
          </a:p>
          <a:p>
            <a:r>
              <a:rPr lang="ru-RU" dirty="0" smtClean="0"/>
              <a:t>                                          </a:t>
            </a: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sz="2800" dirty="0" smtClean="0"/>
              <a:t>Адольф  Вильгельм </a:t>
            </a:r>
            <a:r>
              <a:rPr lang="ru-RU" sz="2800" dirty="0" err="1" smtClean="0"/>
              <a:t>Дистервег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1418876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467544" y="404664"/>
            <a:ext cx="7992888" cy="60486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146945" y="1052736"/>
            <a:ext cx="6696744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Book Antiqua" pitchFamily="18" charset="0"/>
              </a:rPr>
              <a:t>«Если мы будем учить сегодня так как мы учили вчера, мы украдем у детей завтра».</a:t>
            </a:r>
          </a:p>
          <a:p>
            <a:pPr algn="ctr"/>
            <a:endParaRPr lang="ru-RU" sz="4000" dirty="0" smtClean="0">
              <a:latin typeface="Book Antiqua" pitchFamily="18" charset="0"/>
            </a:endParaRPr>
          </a:p>
          <a:p>
            <a:endParaRPr lang="ru-RU" dirty="0">
              <a:latin typeface="Book Antiqua" pitchFamily="18" charset="0"/>
            </a:endParaRPr>
          </a:p>
          <a:p>
            <a:r>
              <a:rPr lang="ru-RU" sz="3200" dirty="0" smtClean="0">
                <a:latin typeface="Book Antiqua" pitchFamily="18" charset="0"/>
              </a:rPr>
              <a:t>                                Джон </a:t>
            </a:r>
            <a:r>
              <a:rPr lang="ru-RU" sz="3200" dirty="0" err="1" smtClean="0">
                <a:latin typeface="Book Antiqua" pitchFamily="18" charset="0"/>
              </a:rPr>
              <a:t>Дьюи</a:t>
            </a:r>
            <a:endParaRPr lang="ru-RU" sz="3200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493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467544" y="404664"/>
            <a:ext cx="7992888" cy="60486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611560" y="692696"/>
            <a:ext cx="763284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latin typeface="Book Antiqua" pitchFamily="18" charset="0"/>
              </a:rPr>
              <a:t>Как спроектировать урок?</a:t>
            </a:r>
          </a:p>
          <a:p>
            <a:pPr algn="ctr"/>
            <a:r>
              <a:rPr lang="ru-RU" sz="3200" dirty="0">
                <a:latin typeface="Book Antiqua" pitchFamily="18" charset="0"/>
              </a:rPr>
              <a:t>Нужно ли совсем отказаться от принятых в традиционной методике преподавания форм работы с обучающимися</a:t>
            </a:r>
            <a:r>
              <a:rPr lang="ru-RU" sz="3200" dirty="0" smtClean="0">
                <a:latin typeface="Book Antiqua" pitchFamily="18" charset="0"/>
              </a:rPr>
              <a:t>?</a:t>
            </a:r>
          </a:p>
          <a:p>
            <a:pPr algn="ctr"/>
            <a:endParaRPr lang="ru-RU" sz="3200" dirty="0">
              <a:latin typeface="Book Antiqua" pitchFamily="18" charset="0"/>
            </a:endParaRPr>
          </a:p>
          <a:p>
            <a:pPr algn="ctr"/>
            <a:r>
              <a:rPr lang="ru-RU" sz="3200" dirty="0">
                <a:latin typeface="Book Antiqua" pitchFamily="18" charset="0"/>
              </a:rPr>
              <a:t>  Что же такое современный урок иностранного языка в рамках ФГОС?</a:t>
            </a:r>
          </a:p>
          <a:p>
            <a:pPr algn="ctr"/>
            <a:r>
              <a:rPr lang="ru-RU" sz="3200" dirty="0">
                <a:latin typeface="Book Antiqua" pitchFamily="18" charset="0"/>
              </a:rPr>
              <a:t>Что главное в современном уроке иностранного язык</a:t>
            </a:r>
            <a:r>
              <a:rPr lang="ru-RU" sz="3200" dirty="0" smtClean="0"/>
              <a:t>а?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756820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467544" y="404664"/>
            <a:ext cx="7992888" cy="60486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251096" y="2204864"/>
            <a:ext cx="61206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latin typeface="Book Antiqua" pitchFamily="18" charset="0"/>
              </a:rPr>
              <a:t>Дидактические </a:t>
            </a:r>
            <a:r>
              <a:rPr lang="ru-RU" sz="3200" dirty="0" smtClean="0">
                <a:latin typeface="Book Antiqua" pitchFamily="18" charset="0"/>
              </a:rPr>
              <a:t>требования</a:t>
            </a:r>
          </a:p>
          <a:p>
            <a:pPr algn="ctr"/>
            <a:r>
              <a:rPr lang="ru-RU" sz="3200" dirty="0" smtClean="0">
                <a:latin typeface="Book Antiqua" pitchFamily="18" charset="0"/>
              </a:rPr>
              <a:t> </a:t>
            </a:r>
            <a:r>
              <a:rPr lang="ru-RU" sz="3200" dirty="0">
                <a:latin typeface="Book Antiqua" pitchFamily="18" charset="0"/>
              </a:rPr>
              <a:t>к традиционному уроку </a:t>
            </a:r>
            <a:endParaRPr lang="ru-RU" sz="3200" dirty="0" smtClean="0">
              <a:latin typeface="Book Antiqua" pitchFamily="18" charset="0"/>
            </a:endParaRPr>
          </a:p>
          <a:p>
            <a:pPr algn="ctr"/>
            <a:r>
              <a:rPr lang="ru-RU" sz="3200" dirty="0" smtClean="0">
                <a:latin typeface="Book Antiqua" pitchFamily="18" charset="0"/>
              </a:rPr>
              <a:t>и </a:t>
            </a:r>
            <a:r>
              <a:rPr lang="ru-RU" sz="3200" dirty="0">
                <a:latin typeface="Book Antiqua" pitchFamily="18" charset="0"/>
              </a:rPr>
              <a:t>к уроку современного типа.</a:t>
            </a:r>
          </a:p>
        </p:txBody>
      </p:sp>
    </p:spTree>
    <p:extLst>
      <p:ext uri="{BB962C8B-B14F-4D97-AF65-F5344CB8AC3E}">
        <p14:creationId xmlns:p14="http://schemas.microsoft.com/office/powerpoint/2010/main" xmlns="" val="1193515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07504" y="0"/>
            <a:ext cx="8928992" cy="67413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40697447"/>
              </p:ext>
            </p:extLst>
          </p:nvPr>
        </p:nvGraphicFramePr>
        <p:xfrm>
          <a:off x="285720" y="642918"/>
          <a:ext cx="8501122" cy="54670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54790"/>
                <a:gridCol w="2318488"/>
                <a:gridCol w="4327844"/>
              </a:tblGrid>
              <a:tr h="314654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Требования к уроку</a:t>
                      </a:r>
                      <a:endParaRPr lang="ru-RU" sz="11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Традиционный урок</a:t>
                      </a:r>
                      <a:endParaRPr lang="ru-RU" sz="11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Урок современного типа</a:t>
                      </a:r>
                      <a:endParaRPr lang="ru-RU" sz="1100" dirty="0"/>
                    </a:p>
                  </a:txBody>
                  <a:tcPr marL="45720" marR="45720"/>
                </a:tc>
              </a:tr>
              <a:tr h="44333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Объявление темы урока</a:t>
                      </a:r>
                      <a:endParaRPr lang="ru-RU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Учитель  сообщает учащимся</a:t>
                      </a:r>
                      <a:endParaRPr lang="ru-RU" sz="11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Формулируют сами учащиеся  (учитель подводит учащихся к осознанию темы)</a:t>
                      </a:r>
                      <a:endParaRPr lang="ru-RU" sz="1100" dirty="0"/>
                    </a:p>
                  </a:txBody>
                  <a:tcPr marL="45720" marR="45720"/>
                </a:tc>
              </a:tr>
              <a:tr h="430323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Сообщение целей и задач</a:t>
                      </a:r>
                      <a:endParaRPr lang="ru-RU" sz="11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Учитель формулирует</a:t>
                      </a:r>
                      <a:r>
                        <a:rPr lang="ru-RU" sz="1100" baseline="0" dirty="0" smtClean="0"/>
                        <a:t> и сообщает учащимся, чему должны научится</a:t>
                      </a:r>
                      <a:endParaRPr lang="ru-RU" sz="11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Формулируют сами учащиеся, определив границы знания и незнания</a:t>
                      </a:r>
                    </a:p>
                    <a:p>
                      <a:r>
                        <a:rPr lang="ru-RU" sz="1100" dirty="0" smtClean="0"/>
                        <a:t>(Учитель подводит учащихся к осознанию целей</a:t>
                      </a:r>
                      <a:r>
                        <a:rPr lang="ru-RU" sz="1100" baseline="0" dirty="0" smtClean="0"/>
                        <a:t> и задач)</a:t>
                      </a:r>
                      <a:endParaRPr lang="ru-RU" sz="1100" dirty="0"/>
                    </a:p>
                  </a:txBody>
                  <a:tcPr marL="45720" marR="45720"/>
                </a:tc>
              </a:tr>
              <a:tr h="571504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Планирование</a:t>
                      </a:r>
                      <a:endParaRPr lang="ru-RU" sz="11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Учитель сообщает учащимся</a:t>
                      </a:r>
                      <a:r>
                        <a:rPr lang="ru-RU" sz="1100" baseline="0" dirty="0" smtClean="0"/>
                        <a:t>, какую работу они должны выполнить, чтобы достичь цели.</a:t>
                      </a:r>
                      <a:endParaRPr lang="ru-RU" sz="11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Планирование учащимися способов достижения намеченной цели </a:t>
                      </a:r>
                    </a:p>
                    <a:p>
                      <a:r>
                        <a:rPr lang="ru-RU" sz="1100" dirty="0" smtClean="0"/>
                        <a:t>(Учитель помогает, советует)</a:t>
                      </a:r>
                      <a:endParaRPr lang="ru-RU" sz="1100" dirty="0"/>
                    </a:p>
                  </a:txBody>
                  <a:tcPr marL="45720" marR="45720"/>
                </a:tc>
              </a:tr>
              <a:tr h="762962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Практическая деятельность учащихся</a:t>
                      </a:r>
                      <a:endParaRPr lang="ru-RU" sz="11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Под руководством учителя учащиеся</a:t>
                      </a:r>
                      <a:r>
                        <a:rPr lang="ru-RU" sz="1100" baseline="0" dirty="0" smtClean="0"/>
                        <a:t> выполняют ряд практических задач (чаще применяется фронтальный метод организации деятельности)</a:t>
                      </a:r>
                      <a:endParaRPr lang="ru-RU" sz="11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Учащиеся осуществляют учебные действия по намеченному плану (применяется групповой, индивидуальный методы),</a:t>
                      </a:r>
                    </a:p>
                    <a:p>
                      <a:r>
                        <a:rPr lang="ru-RU" sz="1100" dirty="0" smtClean="0"/>
                        <a:t>(Учитель</a:t>
                      </a:r>
                      <a:r>
                        <a:rPr lang="ru-RU" sz="1100" baseline="0" dirty="0" smtClean="0"/>
                        <a:t> консультирует)</a:t>
                      </a:r>
                      <a:endParaRPr lang="ru-RU" sz="1100" dirty="0"/>
                    </a:p>
                  </a:txBody>
                  <a:tcPr marL="45720" marR="45720"/>
                </a:tc>
              </a:tr>
              <a:tr h="571504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Осуществление контроля</a:t>
                      </a:r>
                      <a:endParaRPr lang="ru-RU" sz="11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Учитель осуществляет контроль за выполнением учащимися практической работы</a:t>
                      </a:r>
                      <a:endParaRPr lang="ru-RU" sz="11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Учащиеся осуществляют контроль (применяются формы самоконтроля, взаимоконтроля),</a:t>
                      </a:r>
                    </a:p>
                    <a:p>
                      <a:r>
                        <a:rPr lang="ru-RU" sz="1100" dirty="0" smtClean="0"/>
                        <a:t>Учитель консультирует</a:t>
                      </a:r>
                      <a:endParaRPr lang="ru-RU" sz="1100" dirty="0"/>
                    </a:p>
                  </a:txBody>
                  <a:tcPr marL="45720" marR="45720"/>
                </a:tc>
              </a:tr>
              <a:tr h="620086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Осуществление коррекции</a:t>
                      </a:r>
                      <a:endParaRPr lang="ru-RU" sz="11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Учитель в ходе выполнения и по итогам выполненной работы учащимися осуществляет коррекцию</a:t>
                      </a:r>
                      <a:endParaRPr lang="ru-RU" sz="11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Учащиеся формулируют затруднения и осуществляют коррекцию самостоятельно</a:t>
                      </a:r>
                    </a:p>
                    <a:p>
                      <a:r>
                        <a:rPr lang="ru-RU" sz="1100" dirty="0" smtClean="0"/>
                        <a:t>(учитель консультирует, советует помогает)</a:t>
                      </a:r>
                      <a:endParaRPr lang="ru-RU" sz="1100" dirty="0"/>
                    </a:p>
                  </a:txBody>
                  <a:tcPr marL="45720" marR="45720"/>
                </a:tc>
              </a:tr>
              <a:tr h="642942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Оценивание учащихся</a:t>
                      </a:r>
                      <a:endParaRPr lang="ru-RU" sz="11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Учитель осуществляет оценивание работы учащихся на уроке</a:t>
                      </a:r>
                      <a:endParaRPr lang="ru-RU" sz="11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Учащиеся дают оценку</a:t>
                      </a:r>
                      <a:r>
                        <a:rPr lang="ru-RU" sz="1100" baseline="0" dirty="0" smtClean="0"/>
                        <a:t> деятельности по ее результатам (самооценка, оценивание результатов деятельности товарищей)</a:t>
                      </a:r>
                    </a:p>
                    <a:p>
                      <a:r>
                        <a:rPr lang="ru-RU" sz="1100" baseline="0" dirty="0" smtClean="0"/>
                        <a:t>Учитель консультирует</a:t>
                      </a:r>
                      <a:endParaRPr lang="ru-RU" sz="1100" dirty="0"/>
                    </a:p>
                  </a:txBody>
                  <a:tcPr marL="45720" marR="45720"/>
                </a:tc>
              </a:tr>
              <a:tr h="44333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Итог урока</a:t>
                      </a:r>
                      <a:endParaRPr lang="ru-RU" sz="11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Учитель выясняет у учащихся, что они запомнили</a:t>
                      </a:r>
                      <a:endParaRPr lang="ru-RU" sz="11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Проводится рефлексия</a:t>
                      </a:r>
                      <a:endParaRPr lang="ru-RU" sz="1100" dirty="0"/>
                    </a:p>
                  </a:txBody>
                  <a:tcPr marL="45720" marR="45720"/>
                </a:tc>
              </a:tr>
              <a:tr h="620661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Домашнее задание</a:t>
                      </a:r>
                      <a:endParaRPr lang="ru-RU" sz="11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Учитель объявляет и комментирует (чаще задание одно на всех)</a:t>
                      </a:r>
                      <a:endParaRPr lang="ru-RU" sz="11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Учащиеся могут выбирать задание из предложенных</a:t>
                      </a:r>
                      <a:r>
                        <a:rPr lang="ru-RU" sz="1100" baseline="0" dirty="0" smtClean="0"/>
                        <a:t> учителем с учетом индивидуальных возможностей</a:t>
                      </a:r>
                      <a:endParaRPr lang="ru-RU" sz="1100" dirty="0"/>
                    </a:p>
                  </a:txBody>
                  <a:tcPr marL="45720" marR="4572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8140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467544" y="404664"/>
            <a:ext cx="7992888" cy="60486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071538" y="1916832"/>
            <a:ext cx="650085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latin typeface="Book Antiqua" pitchFamily="18" charset="0"/>
              </a:rPr>
              <a:t>«Нужно, чтобы дети, по возможности, учились самостоятельно,  а учитель руководил этим  </a:t>
            </a:r>
            <a:r>
              <a:rPr lang="ru-RU" sz="3200" dirty="0" smtClean="0">
                <a:latin typeface="Book Antiqua" pitchFamily="18" charset="0"/>
              </a:rPr>
              <a:t>процессом</a:t>
            </a:r>
          </a:p>
          <a:p>
            <a:pPr algn="ctr"/>
            <a:r>
              <a:rPr lang="ru-RU" sz="3200" dirty="0" smtClean="0">
                <a:latin typeface="Book Antiqua" pitchFamily="18" charset="0"/>
              </a:rPr>
              <a:t>  </a:t>
            </a:r>
            <a:r>
              <a:rPr lang="ru-RU" sz="3200" dirty="0">
                <a:latin typeface="Book Antiqua" pitchFamily="18" charset="0"/>
              </a:rPr>
              <a:t>и давал для него материал</a:t>
            </a:r>
            <a:r>
              <a:rPr lang="ru-RU" sz="3200" dirty="0" smtClean="0">
                <a:latin typeface="Book Antiqua" pitchFamily="18" charset="0"/>
              </a:rPr>
              <a:t>».</a:t>
            </a:r>
          </a:p>
          <a:p>
            <a:pPr algn="ctr"/>
            <a:endParaRPr lang="ru-RU" sz="3200" dirty="0" smtClean="0">
              <a:latin typeface="Book Antiqua" pitchFamily="18" charset="0"/>
            </a:endParaRPr>
          </a:p>
          <a:p>
            <a:pPr algn="r"/>
            <a:r>
              <a:rPr lang="ru-RU" sz="2800" dirty="0" smtClean="0">
                <a:latin typeface="Book Antiqua" pitchFamily="18" charset="0"/>
              </a:rPr>
              <a:t>К. Д. Ушинский</a:t>
            </a:r>
            <a:endParaRPr lang="ru-RU" sz="2800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9679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467544" y="404664"/>
            <a:ext cx="7992888" cy="60486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214414" y="1643050"/>
            <a:ext cx="671517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latin typeface="Book Antiqua" pitchFamily="18" charset="0"/>
              </a:rPr>
              <a:t>«Посредственный учитель излагает. Хороший учитель объясняет. Выдающийся учитель показывает. Великий учитель вдохновляет».</a:t>
            </a:r>
          </a:p>
          <a:p>
            <a:pPr algn="ctr"/>
            <a:r>
              <a:rPr lang="ru-RU" sz="3200" dirty="0">
                <a:latin typeface="Book Antiqua" pitchFamily="18" charset="0"/>
              </a:rPr>
              <a:t>                        Уильям Уорд</a:t>
            </a:r>
          </a:p>
        </p:txBody>
      </p:sp>
    </p:spTree>
    <p:extLst>
      <p:ext uri="{BB962C8B-B14F-4D97-AF65-F5344CB8AC3E}">
        <p14:creationId xmlns:p14="http://schemas.microsoft.com/office/powerpoint/2010/main" xmlns="" val="1803676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467544" y="404664"/>
            <a:ext cx="7992888" cy="60486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025606" y="1429889"/>
            <a:ext cx="687676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latin typeface="Book Antiqua" pitchFamily="18" charset="0"/>
              </a:rPr>
              <a:t>Формы работы</a:t>
            </a:r>
          </a:p>
          <a:p>
            <a:pPr indent="-285750">
              <a:buFontTx/>
              <a:buChar char="-"/>
            </a:pPr>
            <a:r>
              <a:rPr lang="ru-RU" sz="3200" dirty="0">
                <a:latin typeface="Book Antiqua" pitchFamily="18" charset="0"/>
              </a:rPr>
              <a:t>Проектная деятельность</a:t>
            </a:r>
          </a:p>
          <a:p>
            <a:pPr indent="-285750">
              <a:buFontTx/>
              <a:buChar char="-"/>
            </a:pPr>
            <a:r>
              <a:rPr lang="ru-RU" sz="3200" dirty="0">
                <a:latin typeface="Book Antiqua" pitchFamily="18" charset="0"/>
              </a:rPr>
              <a:t>Исследовательская работа</a:t>
            </a:r>
          </a:p>
          <a:p>
            <a:pPr indent="-285750">
              <a:buFontTx/>
              <a:buChar char="-"/>
            </a:pPr>
            <a:r>
              <a:rPr lang="ru-RU" sz="3200" dirty="0">
                <a:latin typeface="Book Antiqua" pitchFamily="18" charset="0"/>
              </a:rPr>
              <a:t>Применение ИКТ (информационно-компьютерные </a:t>
            </a:r>
            <a:r>
              <a:rPr lang="ru-RU" sz="3200" dirty="0" smtClean="0">
                <a:latin typeface="Book Antiqua" pitchFamily="18" charset="0"/>
              </a:rPr>
              <a:t>технологии)</a:t>
            </a:r>
            <a:endParaRPr lang="ru-RU" sz="3200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37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628</TotalTime>
  <Words>937</Words>
  <Application>Microsoft Office PowerPoint</Application>
  <PresentationFormat>Экран (4:3)</PresentationFormat>
  <Paragraphs>96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Deafult User</dc:creator>
  <cp:lastModifiedBy>Biblioteca</cp:lastModifiedBy>
  <cp:revision>25</cp:revision>
  <dcterms:created xsi:type="dcterms:W3CDTF">2015-02-13T10:50:24Z</dcterms:created>
  <dcterms:modified xsi:type="dcterms:W3CDTF">2015-03-03T10:53:21Z</dcterms:modified>
</cp:coreProperties>
</file>