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8" r:id="rId11"/>
    <p:sldId id="266" r:id="rId12"/>
    <p:sldId id="267" r:id="rId13"/>
    <p:sldId id="270" r:id="rId14"/>
    <p:sldId id="271" r:id="rId15"/>
    <p:sldId id="272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995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450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565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316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540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834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818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477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939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05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810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2FC1-3BAE-40A8-8136-982B78AB72F7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52800-FA61-4D06-8901-D076F7282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311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71604" y="1714488"/>
            <a:ext cx="55721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Современный урок иностранного языка в рамках ФГОС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214810" y="4071942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Будникова</a:t>
            </a:r>
            <a:r>
              <a:rPr lang="ru-RU" dirty="0" smtClean="0"/>
              <a:t> Раиса </a:t>
            </a:r>
            <a:r>
              <a:rPr lang="ru-RU" dirty="0" err="1" smtClean="0"/>
              <a:t>Билаловна</a:t>
            </a:r>
            <a:endParaRPr lang="ru-RU" dirty="0" smtClean="0"/>
          </a:p>
          <a:p>
            <a:r>
              <a:rPr lang="ru-RU" dirty="0" smtClean="0"/>
              <a:t>МБОУ «</a:t>
            </a:r>
            <a:r>
              <a:rPr lang="ru-RU" dirty="0" err="1" smtClean="0"/>
              <a:t>Новокривошеинская</a:t>
            </a:r>
            <a:r>
              <a:rPr lang="ru-RU" dirty="0" smtClean="0"/>
              <a:t> ООШ»</a:t>
            </a:r>
          </a:p>
          <a:p>
            <a:r>
              <a:rPr lang="ru-RU" dirty="0" smtClean="0"/>
              <a:t>Учитель немецкого языка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8749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39552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83568" y="764704"/>
            <a:ext cx="7200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ook Antiqua" pitchFamily="18" charset="0"/>
              </a:rPr>
              <a:t>Словосочетания современного урока иностранного языка</a:t>
            </a:r>
          </a:p>
          <a:p>
            <a:pPr algn="ctr"/>
            <a:r>
              <a:rPr lang="ru-RU" sz="3200" dirty="0">
                <a:latin typeface="Book Antiqua" pitchFamily="18" charset="0"/>
              </a:rPr>
              <a:t>«Как ты думаешь?»</a:t>
            </a:r>
          </a:p>
          <a:p>
            <a:pPr algn="ctr"/>
            <a:r>
              <a:rPr lang="ru-RU" sz="3200" dirty="0">
                <a:latin typeface="Book Antiqua" pitchFamily="18" charset="0"/>
              </a:rPr>
              <a:t>«А почему так произошло?»</a:t>
            </a:r>
          </a:p>
          <a:p>
            <a:pPr algn="ctr"/>
            <a:r>
              <a:rPr lang="ru-RU" sz="3200" dirty="0">
                <a:latin typeface="Book Antiqua" pitchFamily="18" charset="0"/>
              </a:rPr>
              <a:t>«Предложи свою точку зрения?»</a:t>
            </a:r>
          </a:p>
          <a:p>
            <a:pPr algn="ctr"/>
            <a:r>
              <a:rPr lang="ru-RU" sz="3200" dirty="0">
                <a:latin typeface="Book Antiqua" pitchFamily="18" charset="0"/>
              </a:rPr>
              <a:t>«А что будет если…»</a:t>
            </a:r>
          </a:p>
          <a:p>
            <a:pPr algn="ctr"/>
            <a:r>
              <a:rPr lang="ru-RU" sz="3200" dirty="0">
                <a:latin typeface="Book Antiqua" pitchFamily="18" charset="0"/>
              </a:rPr>
              <a:t>«Предложи свое решение </a:t>
            </a:r>
            <a:endParaRPr lang="ru-RU" sz="3200" dirty="0" smtClean="0">
              <a:latin typeface="Book Antiqua" pitchFamily="18" charset="0"/>
            </a:endParaRPr>
          </a:p>
          <a:p>
            <a:pPr algn="ctr"/>
            <a:r>
              <a:rPr lang="ru-RU" sz="3200" dirty="0" smtClean="0">
                <a:latin typeface="Book Antiqua" pitchFamily="18" charset="0"/>
              </a:rPr>
              <a:t>(</a:t>
            </a:r>
            <a:r>
              <a:rPr lang="ru-RU" sz="3200" dirty="0">
                <a:latin typeface="Book Antiqua" pitchFamily="18" charset="0"/>
              </a:rPr>
              <a:t>проект, исследование)»</a:t>
            </a:r>
          </a:p>
        </p:txBody>
      </p:sp>
    </p:spTree>
    <p:extLst>
      <p:ext uri="{BB962C8B-B14F-4D97-AF65-F5344CB8AC3E}">
        <p14:creationId xmlns:p14="http://schemas.microsoft.com/office/powerpoint/2010/main" xmlns="" val="4025369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1520" y="260648"/>
            <a:ext cx="8640960" cy="64087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83568" y="476672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Правила на каждый день, которые помогут учителю</a:t>
            </a:r>
          </a:p>
          <a:p>
            <a:pPr algn="ctr"/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Я не источник знаний на уроке – я организатор урока и помощник ребят;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Ребенок должен знать, зачем ему это , т.е. цели занятия обязательно формируем на уроке вместе с ребятами, и эти цели находятся в сфере  интересов ребенка;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Исключила из своего лексикона  слова «ошибочный ответ», «неправильно» и т. Д. Вместо этого, постоянно обращаясь ко всем, предлагаю обсудить: «А как вы думаете…», «Я думаю, что… но может я ошибаюсь…».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Никаких монологов на уроке! Только диалог, живой в котором участвуют все.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На каждом уроке – работа в группах: парах, четверках, больших группах. Учимся общаться, спорить отстаивать свое мнение, просить помощи или предлагать ее.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Самое главное мой -  эмоциональный </a:t>
            </a:r>
            <a:r>
              <a:rPr lang="ru-RU" dirty="0" smtClean="0"/>
              <a:t>настрой. </a:t>
            </a:r>
            <a:r>
              <a:rPr lang="ru-RU" dirty="0" smtClean="0"/>
              <a:t>Я умею управлять своими эмоциями и учу этому детей.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Если после моего урока у ребенка не осталось никаких вопросов, ему не о чем поговорить с товарищами или со мной, ничего не хочется рассказать тем, кто не был с ним на уроке – значит, даже если урок и был хорош с моей точки зрения, то у ребенка он не оставил следа.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610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836712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Нужно ли совсем отказаться от принятых в традиционной методике преподавания форм работы с обучающимися? Нет. Необходимо найти им применение наряду с новыми педагогическими технологиями в новой образовательной среде.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1214422"/>
            <a:ext cx="764386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Book Antiqua" pitchFamily="18" charset="0"/>
              </a:rPr>
              <a:t>1. Нужно ли совсем отказаться от принятых в традиционной методике преподавания форм работы с обучающимися? Нет. Необходимо найти им применение на ряду с новыми педагогическими технологиями в новой образовательной среде.</a:t>
            </a:r>
            <a:endParaRPr lang="ru-RU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9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836712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Нужно ли совсем отказаться от принятых в традиционной методике преподавания форм работы с обучающимися? Нет. Необходимо найти им применение наряду с новыми педагогическими технологиями в новой образовательной среде.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42910" y="1214422"/>
            <a:ext cx="74295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Book Antiqua" pitchFamily="18" charset="0"/>
              </a:rPr>
              <a:t>   Что же такое современный урок иностранного языка в рамках ФГОС?</a:t>
            </a:r>
          </a:p>
          <a:p>
            <a:pPr algn="just"/>
            <a:endParaRPr lang="ru-RU" sz="3200" dirty="0" smtClean="0">
              <a:latin typeface="Book Antiqua" pitchFamily="18" charset="0"/>
            </a:endParaRPr>
          </a:p>
          <a:p>
            <a:pPr algn="just"/>
            <a:r>
              <a:rPr lang="ru-RU" sz="3200" dirty="0" smtClean="0">
                <a:latin typeface="Book Antiqua" pitchFamily="18" charset="0"/>
              </a:rPr>
              <a:t>   Современный </a:t>
            </a:r>
            <a:r>
              <a:rPr lang="ru-RU" sz="3200" dirty="0" smtClean="0">
                <a:latin typeface="Book Antiqua" pitchFamily="18" charset="0"/>
              </a:rPr>
              <a:t>урок - </a:t>
            </a:r>
            <a:r>
              <a:rPr lang="ru-RU" sz="3200" dirty="0" smtClean="0">
                <a:latin typeface="Book Antiqua" pitchFamily="18" charset="0"/>
              </a:rPr>
              <a:t>это урок-открытие, познание, деятельность, выбор, противоречие.</a:t>
            </a:r>
          </a:p>
        </p:txBody>
      </p:sp>
    </p:spTree>
    <p:extLst>
      <p:ext uri="{BB962C8B-B14F-4D97-AF65-F5344CB8AC3E}">
        <p14:creationId xmlns:p14="http://schemas.microsoft.com/office/powerpoint/2010/main" xmlns="" val="7579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836712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Нужно ли совсем отказаться от принятых в традиционной методике преподавания форм работы с обучающимися? Нет. Необходимо найти им применение наряду с новыми педагогическими технологиями в новой образовательной среде.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00100" y="1000108"/>
            <a:ext cx="6858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Что главное в современном уроке иностранного языка?</a:t>
            </a:r>
          </a:p>
          <a:p>
            <a:pPr algn="just"/>
            <a:r>
              <a:rPr lang="ru-RU" sz="3200" dirty="0" smtClean="0"/>
              <a:t>    Каждый учитель имеет свое мнение.</a:t>
            </a:r>
          </a:p>
          <a:p>
            <a:pPr algn="just"/>
            <a:r>
              <a:rPr lang="ru-RU" sz="3200" dirty="0" smtClean="0"/>
              <a:t>  Для одних успех – эффективное начало, захватывающее учеников сразу с появления учителя.</a:t>
            </a:r>
          </a:p>
          <a:p>
            <a:pPr algn="just"/>
            <a:r>
              <a:rPr lang="ru-RU" sz="3200" dirty="0" smtClean="0"/>
              <a:t>  Для других, наоборот, гораздо важнее – подведение итогов.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7579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836712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Нужно ли совсем отказаться от принятых в традиционной методике преподавания форм работы с обучающимися? Нет. Необходимо найти им применение наряду с новыми педагогическими технологиями в новой образовательной среде.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71538" y="1285860"/>
            <a:ext cx="70009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«Высшим пилотажем» в проведении урока и идеальным воплощением новых стандартов на практике будет урок, на котором учитель лишь направляя детей, дает рекомендации в течение урока. Поэтому дети ощущают , что урок ведут сами.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7579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1857364"/>
            <a:ext cx="465834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804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827584" y="1628800"/>
            <a:ext cx="74168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Book Antiqua" pitchFamily="18" charset="0"/>
              </a:rPr>
              <a:t>«Не в количестве знаний заключается образование, а в полном понимании и искусном применении всего того, что знаешь».</a:t>
            </a:r>
          </a:p>
          <a:p>
            <a:pPr algn="just"/>
            <a:endParaRPr lang="ru-RU" sz="3600" dirty="0"/>
          </a:p>
          <a:p>
            <a:r>
              <a:rPr lang="ru-RU" dirty="0" smtClean="0"/>
              <a:t>                                          </a:t>
            </a: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2800" dirty="0" smtClean="0"/>
              <a:t>Адольф  Вильгельм </a:t>
            </a:r>
            <a:r>
              <a:rPr lang="ru-RU" sz="2800" dirty="0" err="1" smtClean="0"/>
              <a:t>Дистервег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1887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46945" y="1052736"/>
            <a:ext cx="669674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Book Antiqua" pitchFamily="18" charset="0"/>
              </a:rPr>
              <a:t>«Если мы будем учить сегодня так как мы учили вчера, мы украдем у детей завтра».</a:t>
            </a:r>
          </a:p>
          <a:p>
            <a:pPr algn="ctr"/>
            <a:endParaRPr lang="ru-RU" sz="4000" dirty="0" smtClean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  <a:p>
            <a:r>
              <a:rPr lang="ru-RU" sz="3200" dirty="0" smtClean="0">
                <a:latin typeface="Book Antiqua" pitchFamily="18" charset="0"/>
              </a:rPr>
              <a:t>                                Джон </a:t>
            </a:r>
            <a:r>
              <a:rPr lang="ru-RU" sz="3200" dirty="0" err="1" smtClean="0">
                <a:latin typeface="Book Antiqua" pitchFamily="18" charset="0"/>
              </a:rPr>
              <a:t>Дьюи</a:t>
            </a:r>
            <a:endParaRPr lang="ru-RU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93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11560" y="692696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ook Antiqua" pitchFamily="18" charset="0"/>
              </a:rPr>
              <a:t>Как спроектировать урок?</a:t>
            </a:r>
          </a:p>
          <a:p>
            <a:pPr algn="ctr"/>
            <a:r>
              <a:rPr lang="ru-RU" sz="3200" dirty="0">
                <a:latin typeface="Book Antiqua" pitchFamily="18" charset="0"/>
              </a:rPr>
              <a:t>Нужно ли совсем отказаться от принятых в традиционной методике преподавания форм работы с обучающимися</a:t>
            </a:r>
            <a:r>
              <a:rPr lang="ru-RU" sz="3200" dirty="0" smtClean="0">
                <a:latin typeface="Book Antiqua" pitchFamily="18" charset="0"/>
              </a:rPr>
              <a:t>?</a:t>
            </a:r>
          </a:p>
          <a:p>
            <a:pPr algn="ctr"/>
            <a:endParaRPr lang="ru-RU" sz="3200" dirty="0">
              <a:latin typeface="Book Antiqua" pitchFamily="18" charset="0"/>
            </a:endParaRPr>
          </a:p>
          <a:p>
            <a:pPr algn="ctr"/>
            <a:r>
              <a:rPr lang="ru-RU" sz="3200" dirty="0">
                <a:latin typeface="Book Antiqua" pitchFamily="18" charset="0"/>
              </a:rPr>
              <a:t>  Что же такое современный урок иностранного языка в рамках ФГОС?</a:t>
            </a:r>
          </a:p>
          <a:p>
            <a:pPr algn="ctr"/>
            <a:r>
              <a:rPr lang="ru-RU" sz="3200" dirty="0">
                <a:latin typeface="Book Antiqua" pitchFamily="18" charset="0"/>
              </a:rPr>
              <a:t>Что главное в современном уроке иностранного язык</a:t>
            </a:r>
            <a:r>
              <a:rPr lang="ru-RU" sz="3200" dirty="0" smtClean="0"/>
              <a:t>а?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75682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251096" y="2204864"/>
            <a:ext cx="612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ook Antiqua" pitchFamily="18" charset="0"/>
              </a:rPr>
              <a:t>Дидактические </a:t>
            </a:r>
            <a:r>
              <a:rPr lang="ru-RU" sz="3200" dirty="0" smtClean="0">
                <a:latin typeface="Book Antiqua" pitchFamily="18" charset="0"/>
              </a:rPr>
              <a:t>требования</a:t>
            </a:r>
          </a:p>
          <a:p>
            <a:pPr algn="ctr"/>
            <a:r>
              <a:rPr lang="ru-RU" sz="3200" dirty="0" smtClean="0">
                <a:latin typeface="Book Antiqua" pitchFamily="18" charset="0"/>
              </a:rPr>
              <a:t> </a:t>
            </a:r>
            <a:r>
              <a:rPr lang="ru-RU" sz="3200" dirty="0">
                <a:latin typeface="Book Antiqua" pitchFamily="18" charset="0"/>
              </a:rPr>
              <a:t>к традиционному уроку </a:t>
            </a:r>
            <a:endParaRPr lang="ru-RU" sz="3200" dirty="0" smtClean="0">
              <a:latin typeface="Book Antiqua" pitchFamily="18" charset="0"/>
            </a:endParaRPr>
          </a:p>
          <a:p>
            <a:pPr algn="ctr"/>
            <a:r>
              <a:rPr lang="ru-RU" sz="3200" dirty="0" smtClean="0">
                <a:latin typeface="Book Antiqua" pitchFamily="18" charset="0"/>
              </a:rPr>
              <a:t>и </a:t>
            </a:r>
            <a:r>
              <a:rPr lang="ru-RU" sz="3200" dirty="0">
                <a:latin typeface="Book Antiqua" pitchFamily="18" charset="0"/>
              </a:rPr>
              <a:t>к уроку современного типа.</a:t>
            </a:r>
          </a:p>
        </p:txBody>
      </p:sp>
    </p:spTree>
    <p:extLst>
      <p:ext uri="{BB962C8B-B14F-4D97-AF65-F5344CB8AC3E}">
        <p14:creationId xmlns:p14="http://schemas.microsoft.com/office/powerpoint/2010/main" xmlns="" val="119351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7504" y="0"/>
            <a:ext cx="8928992" cy="67413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0697447"/>
              </p:ext>
            </p:extLst>
          </p:nvPr>
        </p:nvGraphicFramePr>
        <p:xfrm>
          <a:off x="285720" y="642918"/>
          <a:ext cx="8501122" cy="5467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790"/>
                <a:gridCol w="2318488"/>
                <a:gridCol w="4327844"/>
              </a:tblGrid>
              <a:tr h="3146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Требования к уроку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Традиционный урок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Урок современного типа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44333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Объявление темы урока</a:t>
                      </a:r>
                      <a:endParaRPr lang="ru-RU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Учитель  сообщает учащимся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Формулируют сами учащиеся  (учитель подводит учащихся к осознанию темы)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43032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Сообщение целей и задач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Учитель формулирует</a:t>
                      </a:r>
                      <a:r>
                        <a:rPr lang="ru-RU" sz="1100" baseline="0" dirty="0" smtClean="0"/>
                        <a:t> и сообщает учащимся, чему должны научится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Формулируют сами учащиеся, определив границы знания и незнания</a:t>
                      </a:r>
                    </a:p>
                    <a:p>
                      <a:r>
                        <a:rPr lang="ru-RU" sz="1100" dirty="0" smtClean="0"/>
                        <a:t>(Учитель подводит учащихся к осознанию целей</a:t>
                      </a:r>
                      <a:r>
                        <a:rPr lang="ru-RU" sz="1100" baseline="0" dirty="0" smtClean="0"/>
                        <a:t> и задач)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Планирование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Учитель сообщает учащимся</a:t>
                      </a:r>
                      <a:r>
                        <a:rPr lang="ru-RU" sz="1100" baseline="0" dirty="0" smtClean="0"/>
                        <a:t>, какую работу они должны выполнить, чтобы достичь цели.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Планирование учащимися способов достижения намеченной цели </a:t>
                      </a:r>
                    </a:p>
                    <a:p>
                      <a:r>
                        <a:rPr lang="ru-RU" sz="1100" dirty="0" smtClean="0"/>
                        <a:t>(Учитель помогает, советует)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76296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Практическая деятельность учащихся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Под руководством учителя учащиеся</a:t>
                      </a:r>
                      <a:r>
                        <a:rPr lang="ru-RU" sz="1100" baseline="0" dirty="0" smtClean="0"/>
                        <a:t> выполняют ряд практических задач (чаще применяется фронтальный метод организации деятельности)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Учащиеся осуществляют учебные действия по намеченному плану (применяется групповой, индивидуальный методы),</a:t>
                      </a:r>
                    </a:p>
                    <a:p>
                      <a:r>
                        <a:rPr lang="ru-RU" sz="1100" dirty="0" smtClean="0"/>
                        <a:t>(Учитель</a:t>
                      </a:r>
                      <a:r>
                        <a:rPr lang="ru-RU" sz="1100" baseline="0" dirty="0" smtClean="0"/>
                        <a:t> консультирует)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Осуществление контроля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Учитель осуществляет контроль за выполнением учащимися практической работы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Учащиеся осуществляют контроль (применяются формы самоконтроля, взаимоконтроля),</a:t>
                      </a:r>
                    </a:p>
                    <a:p>
                      <a:r>
                        <a:rPr lang="ru-RU" sz="1100" dirty="0" smtClean="0"/>
                        <a:t>Учитель консультирует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62008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Осуществление коррекции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Учитель в ходе выполнения и по итогам выполненной работы учащимися осуществляет коррекцию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Учащиеся формулируют затруднения и осуществляют коррекцию самостоятельно</a:t>
                      </a:r>
                    </a:p>
                    <a:p>
                      <a:r>
                        <a:rPr lang="ru-RU" sz="1100" dirty="0" smtClean="0"/>
                        <a:t>(учитель консультирует, советует помогает)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Оценивание учащихся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Учитель осуществляет оценивание работы учащихся на уроке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Учащиеся дают оценку</a:t>
                      </a:r>
                      <a:r>
                        <a:rPr lang="ru-RU" sz="1100" baseline="0" dirty="0" smtClean="0"/>
                        <a:t> деятельности по ее результатам (самооценка, оценивание результатов деятельности товарищей)</a:t>
                      </a:r>
                    </a:p>
                    <a:p>
                      <a:r>
                        <a:rPr lang="ru-RU" sz="1100" baseline="0" dirty="0" smtClean="0"/>
                        <a:t>Учитель консультирует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44333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Итог урока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Учитель выясняет у учащихся, что они запомнили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Проводится рефлексия</a:t>
                      </a:r>
                      <a:endParaRPr lang="ru-RU" sz="1100" dirty="0"/>
                    </a:p>
                  </a:txBody>
                  <a:tcPr marL="45720" marR="45720"/>
                </a:tc>
              </a:tr>
              <a:tr h="62066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Домашнее задание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Учитель объявляет и комментирует (чаще задание одно на всех)</a:t>
                      </a:r>
                      <a:endParaRPr lang="ru-RU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Учащиеся могут выбирать задание из предложенных</a:t>
                      </a:r>
                      <a:r>
                        <a:rPr lang="ru-RU" sz="1100" baseline="0" dirty="0" smtClean="0"/>
                        <a:t> учителем с учетом индивидуальных возможностей</a:t>
                      </a:r>
                      <a:endParaRPr lang="ru-RU" sz="11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14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71538" y="1916832"/>
            <a:ext cx="65008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ook Antiqua" pitchFamily="18" charset="0"/>
              </a:rPr>
              <a:t>«Нужно, чтобы дети, по возможности, учились самостоятельно,  а учитель руководил этим  </a:t>
            </a:r>
            <a:r>
              <a:rPr lang="ru-RU" sz="3200" dirty="0" smtClean="0">
                <a:latin typeface="Book Antiqua" pitchFamily="18" charset="0"/>
              </a:rPr>
              <a:t>процессом</a:t>
            </a:r>
          </a:p>
          <a:p>
            <a:pPr algn="ctr"/>
            <a:r>
              <a:rPr lang="ru-RU" sz="3200" dirty="0" smtClean="0">
                <a:latin typeface="Book Antiqua" pitchFamily="18" charset="0"/>
              </a:rPr>
              <a:t>  </a:t>
            </a:r>
            <a:r>
              <a:rPr lang="ru-RU" sz="3200" dirty="0">
                <a:latin typeface="Book Antiqua" pitchFamily="18" charset="0"/>
              </a:rPr>
              <a:t>и давал для него материал</a:t>
            </a:r>
            <a:r>
              <a:rPr lang="ru-RU" sz="3200" dirty="0" smtClean="0">
                <a:latin typeface="Book Antiqua" pitchFamily="18" charset="0"/>
              </a:rPr>
              <a:t>».</a:t>
            </a:r>
          </a:p>
          <a:p>
            <a:pPr algn="ctr"/>
            <a:endParaRPr lang="ru-RU" sz="3200" dirty="0" smtClean="0">
              <a:latin typeface="Book Antiqua" pitchFamily="18" charset="0"/>
            </a:endParaRPr>
          </a:p>
          <a:p>
            <a:pPr algn="r"/>
            <a:r>
              <a:rPr lang="ru-RU" sz="2800" dirty="0" smtClean="0">
                <a:latin typeface="Book Antiqua" pitchFamily="18" charset="0"/>
              </a:rPr>
              <a:t>К. Д. Ушинский</a:t>
            </a:r>
            <a:endParaRPr lang="ru-RU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67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214414" y="1643050"/>
            <a:ext cx="67151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ook Antiqua" pitchFamily="18" charset="0"/>
              </a:rPr>
              <a:t>«Посредственный учитель излагает. Хороший учитель объясняет. Выдающийся учитель показывает. Великий учитель вдохновляет».</a:t>
            </a:r>
          </a:p>
          <a:p>
            <a:pPr algn="ctr"/>
            <a:r>
              <a:rPr lang="ru-RU" sz="3200" dirty="0">
                <a:latin typeface="Book Antiqua" pitchFamily="18" charset="0"/>
              </a:rPr>
              <a:t>                        Уильям Уорд</a:t>
            </a:r>
          </a:p>
        </p:txBody>
      </p:sp>
    </p:spTree>
    <p:extLst>
      <p:ext uri="{BB962C8B-B14F-4D97-AF65-F5344CB8AC3E}">
        <p14:creationId xmlns:p14="http://schemas.microsoft.com/office/powerpoint/2010/main" xmlns="" val="18036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67544" y="404664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25606" y="1429889"/>
            <a:ext cx="68767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Book Antiqua" pitchFamily="18" charset="0"/>
              </a:rPr>
              <a:t>Формы работы</a:t>
            </a:r>
          </a:p>
          <a:p>
            <a:pPr indent="-285750">
              <a:buFontTx/>
              <a:buChar char="-"/>
            </a:pPr>
            <a:r>
              <a:rPr lang="ru-RU" sz="3200" dirty="0">
                <a:latin typeface="Book Antiqua" pitchFamily="18" charset="0"/>
              </a:rPr>
              <a:t>Проектная деятельность</a:t>
            </a:r>
          </a:p>
          <a:p>
            <a:pPr indent="-285750">
              <a:buFontTx/>
              <a:buChar char="-"/>
            </a:pPr>
            <a:r>
              <a:rPr lang="ru-RU" sz="3200" dirty="0">
                <a:latin typeface="Book Antiqua" pitchFamily="18" charset="0"/>
              </a:rPr>
              <a:t>Исследовательская работа</a:t>
            </a:r>
          </a:p>
          <a:p>
            <a:pPr indent="-285750">
              <a:buFontTx/>
              <a:buChar char="-"/>
            </a:pPr>
            <a:r>
              <a:rPr lang="ru-RU" sz="3200" dirty="0">
                <a:latin typeface="Book Antiqua" pitchFamily="18" charset="0"/>
              </a:rPr>
              <a:t>Применение ИКТ (информационно-компьютерные </a:t>
            </a:r>
            <a:r>
              <a:rPr lang="ru-RU" sz="3200" dirty="0" smtClean="0">
                <a:latin typeface="Book Antiqua" pitchFamily="18" charset="0"/>
              </a:rPr>
              <a:t>технологии)</a:t>
            </a:r>
            <a:endParaRPr lang="ru-RU" sz="32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37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937</Words>
  <Application>Microsoft Office PowerPoint</Application>
  <PresentationFormat>Экран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Deafult User</dc:creator>
  <cp:lastModifiedBy>Biblioteca</cp:lastModifiedBy>
  <cp:revision>25</cp:revision>
  <dcterms:created xsi:type="dcterms:W3CDTF">2015-02-13T10:50:24Z</dcterms:created>
  <dcterms:modified xsi:type="dcterms:W3CDTF">2015-03-03T10:53:21Z</dcterms:modified>
</cp:coreProperties>
</file>