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A344C-81CC-4F8B-A56B-E5F09D74D212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912D-3148-4963-BCA0-5986E27927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285728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 общеобразовательное  учреждение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Новокривошеинская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основная общеобразовательная  школа»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928794" y="2786058"/>
            <a:ext cx="5476875" cy="9286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/>
                <a:latin typeface="ShellyAllegroC"/>
              </a:rPr>
              <a:t>Волшебная страна</a:t>
            </a:r>
          </a:p>
          <a:p>
            <a:pPr algn="ctr" rtl="0"/>
            <a:r>
              <a:rPr lang="ru-RU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/>
                <a:latin typeface="ShellyAllegroC"/>
              </a:rPr>
              <a:t>немецких и русских сказок</a:t>
            </a:r>
            <a:endParaRPr lang="ru-RU" sz="3600" kern="10" spc="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66CC"/>
              </a:solidFill>
              <a:effectLst/>
              <a:latin typeface="ShellyAllegro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1857364"/>
            <a:ext cx="4286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Исследовательская работа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4876" y="4071942"/>
            <a:ext cx="29289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Выполнили: </a:t>
            </a: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Ракитина Яна, 6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</a:p>
          <a:p>
            <a:r>
              <a:rPr lang="ru-RU" sz="1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Болдышенко Ангелина,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класс</a:t>
            </a:r>
          </a:p>
          <a:p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Руководитель:</a:t>
            </a:r>
          </a:p>
          <a:p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Будникова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Раиса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Билаловна</a:t>
            </a:r>
            <a:endParaRPr lang="ru-RU" sz="1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немецкого языка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71501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Новокривошеино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428604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Различия  сказок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928670"/>
          <a:ext cx="7643866" cy="5572164"/>
        </p:xfrm>
        <a:graphic>
          <a:graphicData uri="http://schemas.openxmlformats.org/drawingml/2006/table">
            <a:tbl>
              <a:tblPr firstRow="1" bandRow="1"/>
              <a:tblGrid>
                <a:gridCol w="3821933"/>
                <a:gridCol w="3821933"/>
              </a:tblGrid>
              <a:tr h="668659">
                <a:tc>
                  <a:txBody>
                    <a:bodyPr/>
                    <a:lstStyle/>
                    <a:p>
                      <a:pPr marL="723900" marR="95440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«Белоснежка»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3900" marR="95440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«Сказка о мертвой царевне и о семи богатырях»</a:t>
                      </a:r>
                    </a:p>
                  </a:txBody>
                  <a:tcPr marL="68580" marR="68580" marT="0" marB="0"/>
                </a:tc>
              </a:tr>
              <a:tr h="4903505">
                <a:tc>
                  <a:txBody>
                    <a:bodyPr/>
                    <a:lstStyle/>
                    <a:p>
                      <a:pPr marL="457200" marR="95440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457200" marR="954405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Помощники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:</a:t>
                      </a:r>
                    </a:p>
                    <a:p>
                      <a:pPr marL="457200" marR="954405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Семь гномов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Мачеха трижды пытается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убить </a:t>
                      </a:r>
                      <a:r>
                        <a:rPr lang="ru-RU" sz="1400" dirty="0">
                          <a:latin typeface="Times New Roman"/>
                          <a:ea typeface="Calibri"/>
                        </a:rPr>
                        <a:t>падчерицу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Принц случайно находит Белоснежку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 smtClean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 smtClean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Конец  сказки: мачеху убивают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 smtClean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Сказка написана в прозе.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3900" marR="954405"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723900" marR="95440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Помощники:</a:t>
                      </a:r>
                    </a:p>
                    <a:p>
                      <a:pPr marL="723900" marR="954405"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Семь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богатырей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Царица приходит один раз с яблочком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Жених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королевич </a:t>
                      </a:r>
                      <a:r>
                        <a:rPr lang="ru-RU" sz="1400" dirty="0" err="1">
                          <a:latin typeface="Times New Roman"/>
                          <a:ea typeface="Calibri"/>
                        </a:rPr>
                        <a:t>Елисей</a:t>
                      </a:r>
                      <a:r>
                        <a:rPr lang="ru-RU" sz="1400" dirty="0">
                          <a:latin typeface="Times New Roman"/>
                          <a:ea typeface="Calibri"/>
                        </a:rPr>
                        <a:t> долго ищет царевну, обращаясь к солнцу, месяцу, ветру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Мачеха умирает от тоски и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зависти.</a:t>
                      </a: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342900" marR="954405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Сказка написана в стихах, красивым литературным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языком.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 marL="723900" marR="954405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071546"/>
            <a:ext cx="62151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ShellyAllegroC"/>
              </a:rPr>
              <a:t>Спасибо!</a:t>
            </a:r>
          </a:p>
          <a:p>
            <a:pPr algn="ctr"/>
            <a:r>
              <a:rPr lang="ru-RU" sz="80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ShellyAllegroC"/>
              </a:rPr>
              <a:t>Благодарим </a:t>
            </a:r>
          </a:p>
          <a:p>
            <a:pPr algn="ctr"/>
            <a:r>
              <a:rPr lang="ru-RU" sz="80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ShellyAllegroC"/>
              </a:rPr>
              <a:t>за внимание!</a:t>
            </a:r>
            <a:endParaRPr lang="ru-RU" sz="8000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66CC"/>
              </a:solidFill>
              <a:latin typeface="ShellyAllegro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643050"/>
            <a:ext cx="692948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   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сходств и различий сказок «Белоснежка» 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«Сказка о мертвой царевне и семи богатырях».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571612"/>
            <a:ext cx="80010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Познакомиться с творчеством братьев Гримм и А.С. Пушкина.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Прочитать и сравнить сказки «Белоснежка» и «Сказка о мертвой царевне и семи богатырях».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143116"/>
            <a:ext cx="76752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Методы:  </a:t>
            </a:r>
          </a:p>
          <a:p>
            <a:pPr marL="342900" indent="-342900"/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Опрос.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Сравнение и сопоставление.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Обобщение и систематизация.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857364"/>
            <a:ext cx="7643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Вопросы:</a:t>
            </a:r>
          </a:p>
          <a:p>
            <a:pPr marL="342900" indent="-342900">
              <a:buAutoNum type="arabicPeriod"/>
            </a:pP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сказки братьев Гримм вы знаете?</a:t>
            </a:r>
          </a:p>
          <a:p>
            <a:pPr marL="342900" indent="-342900">
              <a:buAutoNum type="arabicPeriod"/>
            </a:pP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сказки А.С. Пушкина вы знаете?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14290"/>
            <a:ext cx="664373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 опрошено 40 обучающихся.</a:t>
            </a:r>
          </a:p>
          <a:p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Сказки братьев Гримм: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«Белоснежка»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Бременские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музыканты»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«Горшок каши»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«Король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Дроздобород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Рапунцель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Сказки А.С. Пушкина: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«Сказка о мертвой царевне и семи богатырях»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«Сказка о царе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Салтане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«Сказка о золотом петушке»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«Сказка о рыбаке и рыбке»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642918"/>
            <a:ext cx="5286412" cy="3189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5" descr="C:\Documents and Settings\Biblioteca\Мои документы\Мои рисунки\немецкий 007.jpg"/>
          <p:cNvPicPr>
            <a:picLocks noChangeAspect="1" noChangeArrowheads="1"/>
          </p:cNvPicPr>
          <p:nvPr/>
        </p:nvPicPr>
        <p:blipFill>
          <a:blip r:embed="rId3" cstate="print"/>
          <a:srcRect b="27071"/>
          <a:stretch>
            <a:fillRect/>
          </a:stretch>
        </p:blipFill>
        <p:spPr bwMode="auto">
          <a:xfrm rot="-781001">
            <a:off x="479474" y="414877"/>
            <a:ext cx="1287463" cy="123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C:\Documents and Settings\Biblioteca\Мои документы\Мои рисунки\немецкий 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32611">
            <a:off x="6984441" y="3888914"/>
            <a:ext cx="1677988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Documents and Settings\Biblioteca\Мои документы\Мои рисунки\Копия немецкий 007.jpg"/>
          <p:cNvPicPr>
            <a:picLocks noChangeAspect="1" noChangeArrowheads="1"/>
          </p:cNvPicPr>
          <p:nvPr/>
        </p:nvPicPr>
        <p:blipFill>
          <a:blip r:embed="rId5" cstate="print"/>
          <a:srcRect b="24820"/>
          <a:stretch>
            <a:fillRect/>
          </a:stretch>
        </p:blipFill>
        <p:spPr bwMode="auto">
          <a:xfrm>
            <a:off x="7143768" y="357166"/>
            <a:ext cx="150018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Biblioteca\Мои документы\Мои рисунки\немецкий 0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3357562"/>
            <a:ext cx="1071562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143108" y="435769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/>
                <a:latin typeface="ShellyAllegroC"/>
              </a:rPr>
              <a:t>Волшебная страна</a:t>
            </a:r>
          </a:p>
          <a:p>
            <a:pPr algn="ctr"/>
            <a:r>
              <a:rPr lang="ru-RU" sz="3600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ShellyAllegroC"/>
              </a:rPr>
              <a:t>братьев  Гримм</a:t>
            </a:r>
            <a:endParaRPr lang="ru-RU" sz="3600" kern="10" spc="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66CC"/>
              </a:solidFill>
              <a:effectLst/>
              <a:latin typeface="ShellyAllegroC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3714752"/>
            <a:ext cx="13563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 smtClean="0">
                <a:cs typeface="Arial" charset="0"/>
              </a:rPr>
              <a:t>Якоб</a:t>
            </a:r>
            <a:r>
              <a:rPr lang="ru-RU" dirty="0" smtClean="0">
                <a:cs typeface="Arial" charset="0"/>
              </a:rPr>
              <a:t> Гримм</a:t>
            </a:r>
          </a:p>
          <a:p>
            <a:pPr algn="ctr"/>
            <a:r>
              <a:rPr lang="en-US" dirty="0" smtClean="0">
                <a:cs typeface="Arial" charset="0"/>
              </a:rPr>
              <a:t>1785-1863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86314" y="385762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Вильгельм Гримм</a:t>
            </a:r>
          </a:p>
          <a:p>
            <a:pPr algn="ctr"/>
            <a:r>
              <a:rPr lang="ru-RU" dirty="0" smtClean="0"/>
              <a:t>1786-1859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143768" y="200024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Бременские</a:t>
            </a:r>
            <a:r>
              <a:rPr lang="ru-RU" dirty="0" smtClean="0"/>
              <a:t> музыканты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rot="20714630">
            <a:off x="594946" y="160460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Белоснежка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485776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Золушка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 rot="527799">
            <a:off x="6589581" y="578343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Золотой гусь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500042"/>
            <a:ext cx="4572000" cy="1428760"/>
          </a:xfrm>
          <a:prstGeom prst="rect">
            <a:avLst/>
          </a:prstGeom>
          <a:ln>
            <a:noFill/>
          </a:ln>
        </p:spPr>
        <p:txBody>
          <a:bodyPr>
            <a:prstTxWarp prst="textDeflateBottom">
              <a:avLst/>
            </a:prstTxWarp>
            <a:spAutoFit/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ShellyAllegroC"/>
              </a:rPr>
              <a:t>Волшебная страна</a:t>
            </a:r>
          </a:p>
          <a:p>
            <a:pPr algn="ctr"/>
            <a:r>
              <a:rPr lang="ru-RU" sz="3600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ShellyAllegroC"/>
              </a:rPr>
              <a:t>А.С. Пушкина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142984"/>
            <a:ext cx="2821776" cy="376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286116" y="478632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1799-1837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L: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7166"/>
            <a:ext cx="1643074" cy="20037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L:\0012-019-3-j-razdel-Krossvor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571876"/>
            <a:ext cx="1530350" cy="24447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L:\143028_html_2c6fc69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143248"/>
            <a:ext cx="1500198" cy="1938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L:\0021-021-Skazki-Pushkina.jpg"/>
          <p:cNvPicPr>
            <a:picLocks noChangeAspect="1" noChangeArrowheads="1"/>
          </p:cNvPicPr>
          <p:nvPr/>
        </p:nvPicPr>
        <p:blipFill>
          <a:blip r:embed="rId6" cstate="print"/>
          <a:srcRect l="5468" t="18750" r="61719" b="16666"/>
          <a:stretch>
            <a:fillRect/>
          </a:stretch>
        </p:blipFill>
        <p:spPr bwMode="auto">
          <a:xfrm>
            <a:off x="6929454" y="1000108"/>
            <a:ext cx="1643074" cy="2425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L:\d943b30b704b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08" y="4214818"/>
            <a:ext cx="1357307" cy="2017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285720" y="2500307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Сказка о рыбаке и рыбке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5143512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Сказка </a:t>
            </a:r>
          </a:p>
          <a:p>
            <a:pPr algn="ctr"/>
            <a:r>
              <a:rPr lang="ru-RU" dirty="0" smtClean="0"/>
              <a:t>о попе и его работнике </a:t>
            </a:r>
            <a:r>
              <a:rPr lang="ru-RU" dirty="0" err="1" smtClean="0"/>
              <a:t>Балде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785918" y="5934670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Сказка </a:t>
            </a:r>
          </a:p>
          <a:p>
            <a:pPr algn="ctr"/>
            <a:r>
              <a:rPr lang="ru-RU" dirty="0" smtClean="0"/>
              <a:t>о мертвой царевне и семи богатырях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5786454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Сказка </a:t>
            </a:r>
          </a:p>
          <a:p>
            <a:pPr algn="ctr"/>
            <a:r>
              <a:rPr lang="ru-RU" dirty="0" smtClean="0"/>
              <a:t>о золотом петушке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16" y="3286124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Сказка</a:t>
            </a:r>
          </a:p>
          <a:p>
            <a:pPr algn="ctr"/>
            <a:r>
              <a:rPr lang="ru-RU" dirty="0" smtClean="0"/>
              <a:t> о царе </a:t>
            </a:r>
            <a:r>
              <a:rPr lang="ru-RU" dirty="0" err="1" smtClean="0"/>
              <a:t>Салтане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500042"/>
            <a:ext cx="84296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dirty="0" smtClean="0"/>
              <a:t> 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428736"/>
          <a:ext cx="7715304" cy="4857784"/>
        </p:xfrm>
        <a:graphic>
          <a:graphicData uri="http://schemas.openxmlformats.org/drawingml/2006/table">
            <a:tbl>
              <a:tblPr firstRow="1" bandRow="1"/>
              <a:tblGrid>
                <a:gridCol w="3857652"/>
                <a:gridCol w="3857652"/>
              </a:tblGrid>
              <a:tr h="547226">
                <a:tc>
                  <a:txBody>
                    <a:bodyPr/>
                    <a:lstStyle/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«Белоснежка»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«Сказка о мертвой царевне и о семи богатырях»</a:t>
                      </a:r>
                    </a:p>
                  </a:txBody>
                  <a:tcPr marL="68580" marR="68580" marT="0" marB="0"/>
                </a:tc>
              </a:tr>
              <a:tr h="4310558">
                <a:tc>
                  <a:txBody>
                    <a:bodyPr/>
                    <a:lstStyle/>
                    <a:p>
                      <a:pPr marL="342900" marR="954405" lvl="0" indent="-34290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Герои: </a:t>
                      </a:r>
                    </a:p>
                    <a:p>
                      <a:pPr marL="342900" marR="954405" lvl="0" indent="-34290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мать,  мачеха, падчерица, жених, семь друзей.</a:t>
                      </a:r>
                    </a:p>
                    <a:p>
                      <a:pPr marL="342900" marR="954405" lvl="0" indent="-34290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lvl="0" indent="-34290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lvl="0" indent="-34290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События:</a:t>
                      </a:r>
                    </a:p>
                    <a:p>
                      <a:pPr marL="342900" marR="954405" lvl="0" indent="-34290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Падчерица изгоняется мачехой             из дома.</a:t>
                      </a:r>
                    </a:p>
                    <a:p>
                      <a:pPr marL="342900" marR="954405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Падчерица находит приют в лесу.</a:t>
                      </a:r>
                    </a:p>
                    <a:p>
                      <a:pPr marL="342900" marR="954405" lvl="0" indent="-342900" algn="l" defTabSz="914400" rtl="0" eaLnBrk="1" latinLnBrk="0" hangingPunct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Мачеха трижды пытается убить ее.</a:t>
                      </a:r>
                    </a:p>
                    <a:p>
                      <a:pPr marL="342900" marR="954405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Выручают падчерицу ее друзья.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 оживляет ее.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Герои: 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царица, царевна, королевич </a:t>
                      </a:r>
                      <a:r>
                        <a:rPr lang="ru-RU" sz="1400" b="1" i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Елисей</a:t>
                      </a: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семь богатырей, Чернавка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События: 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приказу мачехи Чернавка отводит царевну в лес 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оставляет в лесной чаще.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Мачеха узнает об обмане, посылает Чернавку в лес, приказывая убить падчерицу.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AutoNum type="arabicPeriod"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Царевна находит приют у семи богатырей.</a:t>
                      </a: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endParaRPr lang="ru-RU" sz="1400" b="1" i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954405" indent="-342900" algn="l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Спасает царевну королевич </a:t>
                      </a:r>
                      <a:r>
                        <a:rPr lang="ru-RU" sz="1400" b="1" i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Елисей</a:t>
                      </a:r>
                      <a:r>
                        <a:rPr lang="ru-RU" sz="1400" b="1" i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1538" y="571480"/>
            <a:ext cx="65722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Что общего в этих сказках?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442</Words>
  <Application>Microsoft Office PowerPoint</Application>
  <PresentationFormat>Экран (4:3)</PresentationFormat>
  <Paragraphs>136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ShellyAllegroC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Biblioteca</dc:creator>
  <cp:lastModifiedBy>Моя прелесть )</cp:lastModifiedBy>
  <cp:revision>24</cp:revision>
  <dcterms:created xsi:type="dcterms:W3CDTF">2014-04-08T03:21:11Z</dcterms:created>
  <dcterms:modified xsi:type="dcterms:W3CDTF">2024-10-31T06:42:17Z</dcterms:modified>
</cp:coreProperties>
</file>